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6" r:id="rId3"/>
    <p:sldId id="269" r:id="rId4"/>
    <p:sldId id="265" r:id="rId5"/>
    <p:sldId id="268" r:id="rId6"/>
    <p:sldId id="270" r:id="rId7"/>
    <p:sldId id="258" r:id="rId8"/>
    <p:sldId id="262" r:id="rId9"/>
    <p:sldId id="261" r:id="rId10"/>
    <p:sldId id="271" r:id="rId11"/>
    <p:sldId id="272" r:id="rId12"/>
    <p:sldId id="273" r:id="rId13"/>
    <p:sldId id="274" r:id="rId14"/>
    <p:sldId id="275" r:id="rId15"/>
    <p:sldId id="267" r:id="rId16"/>
    <p:sldId id="26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72F57"/>
    <a:srgbClr val="2584A3"/>
    <a:srgbClr val="80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B7C-7FBD-4890-9830-40CCCC12E89D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425E-3DBD-4F8F-ACB9-F32D9D42D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20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5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purpose of </a:t>
            </a:r>
            <a:r>
              <a:rPr lang="en-GB" dirty="0" err="1" smtClean="0"/>
              <a:t>QuPath</a:t>
            </a:r>
            <a:r>
              <a:rPr lang="en-GB" baseline="0" dirty="0" smtClean="0"/>
              <a:t> : software to visualize particular region.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, Cells, bounded by polygons. Also we have some information about each cells like perimeter, area, 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of mass,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software asap</a:t>
            </a:r>
            <a:r>
              <a:rPr lang="en-GB" baseline="0" dirty="0" smtClean="0"/>
              <a:t> to use xml file in order to see on a full medical picture a particular hotspot, xml file used for </a:t>
            </a:r>
            <a:r>
              <a:rPr lang="en-GB" baseline="0" dirty="0" err="1" smtClean="0"/>
              <a:t>phd</a:t>
            </a:r>
            <a:r>
              <a:rPr lang="en-GB" baseline="0" dirty="0" smtClean="0"/>
              <a:t> project,  whole slide image -&gt;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 budding hotspot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6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r>
              <a:rPr lang="en-GB" baseline="0" dirty="0" smtClean="0"/>
              <a:t> of the project, transform </a:t>
            </a:r>
            <a:r>
              <a:rPr lang="en-GB" baseline="0" dirty="0" err="1" smtClean="0"/>
              <a:t>json</a:t>
            </a:r>
            <a:r>
              <a:rPr lang="en-GB" baseline="0" dirty="0" smtClean="0"/>
              <a:t> file where we can fin information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5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part : convert </a:t>
            </a:r>
            <a:r>
              <a:rPr lang="en-GB" dirty="0" err="1" smtClean="0"/>
              <a:t>json</a:t>
            </a:r>
            <a:r>
              <a:rPr lang="en-GB" dirty="0" smtClean="0"/>
              <a:t> file</a:t>
            </a:r>
            <a:r>
              <a:rPr lang="en-GB" baseline="0" dirty="0" smtClean="0"/>
              <a:t> in .csv file in order to visualize data on an excel sheet, other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urondigitalpathology.com/tissuescope-iq-2/" TargetMode="External"/><Relationship Id="rId5" Type="http://schemas.openxmlformats.org/officeDocument/2006/relationships/hyperlink" Target="https://www.hurondigitalpathology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biochain.com/blog/what-is-ffpe-tissue-and-what-are-its-uses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processing and graph </a:t>
            </a:r>
            <a:r>
              <a:rPr lang="en-US" dirty="0" err="1"/>
              <a:t>visualisation</a:t>
            </a:r>
            <a:r>
              <a:rPr lang="en-US" dirty="0"/>
              <a:t> of </a:t>
            </a:r>
            <a:r>
              <a:rPr lang="en-US" dirty="0" err="1"/>
              <a:t>tumour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dirty="0"/>
              <a:t>and t-cell detections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</a:t>
            </a:r>
            <a:r>
              <a:rPr lang="fr-CH" dirty="0" smtClean="0"/>
              <a:t>Final</a:t>
            </a:r>
            <a:r>
              <a:rPr lang="fr-CH" dirty="0" smtClean="0"/>
              <a:t>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0796"/>
            <a:ext cx="10071532" cy="1003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 smtClean="0"/>
              <a:t>Conversion 1</a:t>
            </a:r>
            <a:r>
              <a:rPr lang="en-GB" sz="2200" dirty="0" smtClean="0"/>
              <a:t>: JSON (+XML) to XML for drawing annotations on ASAP on the </a:t>
            </a:r>
            <a:br>
              <a:rPr lang="en-GB" sz="2200" dirty="0" smtClean="0"/>
            </a:br>
            <a:r>
              <a:rPr lang="en-GB" sz="2200" dirty="0" smtClean="0"/>
              <a:t>	         </a:t>
            </a:r>
            <a:r>
              <a:rPr lang="en-GB" sz="2200" b="1" dirty="0" smtClean="0"/>
              <a:t>whole slide image</a:t>
            </a:r>
            <a:endParaRPr lang="en-GB" sz="2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63575"/>
            <a:ext cx="1886246" cy="1886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81" y="3426630"/>
            <a:ext cx="1941224" cy="19412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70119" y="4287547"/>
            <a:ext cx="1128476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339928" y="3263520"/>
            <a:ext cx="149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</a:t>
            </a:r>
            <a:r>
              <a:rPr lang="en-GB" sz="2000" b="1" dirty="0" smtClean="0"/>
              <a:t>nnotations</a:t>
            </a:r>
            <a:endParaRPr lang="en-GB" sz="2000" b="1" dirty="0"/>
          </a:p>
        </p:txBody>
      </p:sp>
      <p:sp>
        <p:nvSpPr>
          <p:cNvPr id="12" name="Plus 11"/>
          <p:cNvSpPr/>
          <p:nvPr/>
        </p:nvSpPr>
        <p:spPr>
          <a:xfrm>
            <a:off x="2971951" y="4098201"/>
            <a:ext cx="757382" cy="7573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53" y="3386159"/>
            <a:ext cx="1941224" cy="2041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6668" y="3253398"/>
            <a:ext cx="230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Hotspot coordinates</a:t>
            </a:r>
            <a:endParaRPr lang="en-GB" sz="2000" b="1" dirty="0"/>
          </a:p>
        </p:txBody>
      </p:sp>
      <p:sp>
        <p:nvSpPr>
          <p:cNvPr id="17" name="Right Arrow 16"/>
          <p:cNvSpPr/>
          <p:nvPr/>
        </p:nvSpPr>
        <p:spPr>
          <a:xfrm>
            <a:off x="8622825" y="4303275"/>
            <a:ext cx="956973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613" y="3119264"/>
            <a:ext cx="1636477" cy="27454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411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</a:t>
            </a:r>
            <a:endParaRPr lang="en-GB" dirty="0"/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2" y="2253651"/>
            <a:ext cx="5201667" cy="291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74691" y="2189513"/>
            <a:ext cx="5292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JSON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each ROI points (X, Y)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Open XML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the offset (dx, </a:t>
            </a:r>
            <a:r>
              <a:rPr lang="en-GB" sz="2400" dirty="0" err="1" smtClean="0"/>
              <a:t>dy</a:t>
            </a:r>
            <a:r>
              <a:rPr lang="en-GB" sz="2400" dirty="0" smtClean="0"/>
              <a:t>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ROI points, shift the coordinates: (X + dx, Y + </a:t>
            </a:r>
            <a:r>
              <a:rPr lang="en-GB" sz="2400" dirty="0" err="1" smtClean="0"/>
              <a:t>dy</a:t>
            </a:r>
            <a:r>
              <a:rPr lang="en-GB" sz="2400" dirty="0" smtClean="0"/>
              <a:t>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Write the new coordinates into the XML output file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11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7" y="1801090"/>
            <a:ext cx="8046725" cy="45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468" y="1455160"/>
            <a:ext cx="10071532" cy="1003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 smtClean="0"/>
              <a:t>Conversion 1</a:t>
            </a:r>
            <a:r>
              <a:rPr lang="en-GB" sz="2200" dirty="0" smtClean="0"/>
              <a:t>: JSON (+CSV) to XML for drawing annotations on ASAP on the </a:t>
            </a:r>
            <a:br>
              <a:rPr lang="en-GB" sz="2200" dirty="0" smtClean="0"/>
            </a:br>
            <a:r>
              <a:rPr lang="en-GB" sz="2200" dirty="0" smtClean="0"/>
              <a:t>	         </a:t>
            </a:r>
            <a:r>
              <a:rPr lang="en-GB" sz="2200" b="1" dirty="0" smtClean="0"/>
              <a:t>tissue micro array</a:t>
            </a:r>
            <a:endParaRPr lang="en-GB" sz="2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8" y="3047939"/>
            <a:ext cx="1886246" cy="188624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633174" y="3871911"/>
            <a:ext cx="1128476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302983" y="2847884"/>
            <a:ext cx="149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</a:t>
            </a:r>
            <a:r>
              <a:rPr lang="en-GB" sz="2000" b="1" dirty="0" smtClean="0"/>
              <a:t>nnotations</a:t>
            </a:r>
            <a:endParaRPr lang="en-GB" sz="2000" b="1" dirty="0"/>
          </a:p>
        </p:txBody>
      </p:sp>
      <p:sp>
        <p:nvSpPr>
          <p:cNvPr id="12" name="Plus 11"/>
          <p:cNvSpPr/>
          <p:nvPr/>
        </p:nvSpPr>
        <p:spPr>
          <a:xfrm>
            <a:off x="2935006" y="3682565"/>
            <a:ext cx="757382" cy="75738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08" y="2970523"/>
            <a:ext cx="1941224" cy="2041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93691" y="2600713"/>
            <a:ext cx="238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 smtClean="0"/>
              <a:t>Center</a:t>
            </a:r>
            <a:r>
              <a:rPr lang="en-GB" sz="2000" b="1" dirty="0" smtClean="0"/>
              <a:t> of hotspot </a:t>
            </a:r>
            <a:br>
              <a:rPr lang="en-GB" sz="2000" b="1" dirty="0" smtClean="0"/>
            </a:br>
            <a:r>
              <a:rPr lang="en-GB" sz="2000" b="1" dirty="0" smtClean="0"/>
              <a:t>coordinates &amp; radius</a:t>
            </a:r>
            <a:endParaRPr lang="en-GB" sz="2000" b="1" dirty="0"/>
          </a:p>
        </p:txBody>
      </p:sp>
      <p:sp>
        <p:nvSpPr>
          <p:cNvPr id="17" name="Right Arrow 16"/>
          <p:cNvSpPr/>
          <p:nvPr/>
        </p:nvSpPr>
        <p:spPr>
          <a:xfrm>
            <a:off x="8585880" y="3887639"/>
            <a:ext cx="956973" cy="37869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17" y="2704236"/>
            <a:ext cx="1921847" cy="2745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0" y="3047939"/>
            <a:ext cx="1907375" cy="19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resolution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5" t="5856" r="19391" b="10431"/>
          <a:stretch/>
        </p:blipFill>
        <p:spPr>
          <a:xfrm>
            <a:off x="1112116" y="1912360"/>
            <a:ext cx="4982296" cy="3585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483927" y="1912360"/>
            <a:ext cx="5292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2400" dirty="0" smtClean="0"/>
              <a:t>Open JSON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each ROI points (X, Y)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Open CSV file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Read the </a:t>
            </a:r>
            <a:r>
              <a:rPr lang="en-GB" sz="2400" dirty="0" err="1" smtClean="0"/>
              <a:t>center</a:t>
            </a:r>
            <a:r>
              <a:rPr lang="en-GB" sz="2400" dirty="0" smtClean="0"/>
              <a:t> coordinates (cx, cy) and the radius r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For each ROI points, shift the coordinates: (X + cx - r, Y + cy - r)</a:t>
            </a:r>
          </a:p>
          <a:p>
            <a:pPr marL="342900" indent="-342900">
              <a:buAutoNum type="arabicParenR"/>
            </a:pPr>
            <a:r>
              <a:rPr lang="en-GB" sz="2400" dirty="0" smtClean="0"/>
              <a:t>Write the new coordinates into the XML output file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0899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06764"/>
            <a:ext cx="9905998" cy="1090324"/>
          </a:xfrm>
        </p:spPr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49745"/>
          </a:xfrm>
          <a:prstGeom prst="rect">
            <a:avLst/>
          </a:prstGeom>
          <a:solidFill>
            <a:srgbClr val="072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003636" y="144544"/>
            <a:ext cx="618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/>
              <a:t>conv</a:t>
            </a:r>
            <a:r>
              <a:rPr lang="en-GB" sz="2400" dirty="0" smtClean="0"/>
              <a:t> 1: JSON -&gt; XML (whole slide image)</a:t>
            </a: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1706"/>
            <a:ext cx="502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DATA PROCESSING</a:t>
            </a:r>
            <a:endParaRPr lang="en-GB" sz="3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5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to .CSV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  <p:pic>
        <p:nvPicPr>
          <p:cNvPr id="1028" name="Picture 4" descr="How to create a file in CSV format from Delphi / C++Builder / Lazarus  application? - Fast Repo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09" y="3203431"/>
            <a:ext cx="1666740" cy="1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38109" y="2296316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Containing other features:</a:t>
            </a:r>
          </a:p>
          <a:p>
            <a:r>
              <a:rPr lang="en-GB" sz="2000" dirty="0" smtClean="0"/>
              <a:t>Perimeter, area, …</a:t>
            </a:r>
          </a:p>
        </p:txBody>
      </p:sp>
    </p:spTree>
    <p:extLst>
      <p:ext uri="{BB962C8B-B14F-4D97-AF65-F5344CB8AC3E}">
        <p14:creationId xmlns:p14="http://schemas.microsoft.com/office/powerpoint/2010/main" val="30053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85540"/>
            <a:ext cx="9905999" cy="1177204"/>
          </a:xfrm>
        </p:spPr>
        <p:txBody>
          <a:bodyPr/>
          <a:lstStyle/>
          <a:p>
            <a:r>
              <a:rPr lang="en-GB" dirty="0" smtClean="0"/>
              <a:t>Data processing (conversions between data type)</a:t>
            </a:r>
          </a:p>
          <a:p>
            <a:r>
              <a:rPr lang="en-GB" dirty="0" smtClean="0"/>
              <a:t>Visualisation (GUI, display graph on an image)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09964" y="4304144"/>
            <a:ext cx="1051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Initial </a:t>
            </a:r>
            <a:br>
              <a:rPr lang="en-GB" sz="2800" dirty="0" smtClean="0"/>
            </a:br>
            <a:r>
              <a:rPr lang="en-GB" sz="2800" dirty="0" smtClean="0"/>
              <a:t>Data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02999" y="4294904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0542" y="4304143"/>
            <a:ext cx="29170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Linda’s data</a:t>
            </a:r>
            <a:br>
              <a:rPr lang="en-GB" sz="2800" dirty="0" smtClean="0"/>
            </a:br>
            <a:r>
              <a:rPr lang="en-GB" sz="2800" dirty="0" smtClean="0"/>
              <a:t>processing pipeline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98703" y="4304143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New</a:t>
            </a:r>
          </a:p>
          <a:p>
            <a:r>
              <a:rPr lang="en-GB" sz="2800" dirty="0" smtClean="0"/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19373" y="4482627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Visualisation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 flipV="1">
            <a:off x="2261855" y="4771958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20363" y="476271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157559" y="475347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595102" y="4744237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2728" y="3574721"/>
            <a:ext cx="2479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</a:rPr>
              <a:t>Data processing</a:t>
            </a:r>
            <a:endParaRPr lang="en-GB" sz="28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89082" y="4097941"/>
            <a:ext cx="3564" cy="423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82473" y="4304143"/>
            <a:ext cx="2791960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219941" y="4304143"/>
            <a:ext cx="958787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839993" y="4316369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748280" y="4304143"/>
            <a:ext cx="797243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7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Dataset </a:t>
            </a: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41413" y="2097088"/>
            <a:ext cx="2174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Paraffin blocks</a:t>
            </a:r>
            <a:r>
              <a:rPr lang="en-GB" sz="2400" baseline="30000" dirty="0" smtClean="0"/>
              <a:t>1</a:t>
            </a:r>
            <a:endParaRPr lang="en-GB" sz="2400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281776" y="2097088"/>
            <a:ext cx="1584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Tiny slides</a:t>
            </a:r>
            <a:r>
              <a:rPr lang="en-GB" sz="2400" baseline="30000" dirty="0" smtClean="0"/>
              <a:t>2</a:t>
            </a:r>
            <a:endParaRPr lang="en-GB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831977" y="2068024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Scanner</a:t>
            </a:r>
            <a:r>
              <a:rPr lang="en-GB" sz="2400" baseline="30000" dirty="0" smtClean="0"/>
              <a:t>3</a:t>
            </a:r>
            <a:endParaRPr lang="en-GB" sz="2400" baseline="30000" dirty="0"/>
          </a:p>
        </p:txBody>
      </p:sp>
      <p:pic>
        <p:nvPicPr>
          <p:cNvPr id="1026" name="Picture 2" descr="https://www.hurondigitalpathology.com/wp-content/uploads/2019/03/huron_whole_slide_with_tiss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8719">
            <a:off x="3615949" y="3368397"/>
            <a:ext cx="2684786" cy="12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2599" y="6119336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1. </a:t>
            </a:r>
            <a:r>
              <a:rPr lang="en-GB" sz="1400" dirty="0" smtClean="0">
                <a:hlinkClick r:id="rId4"/>
              </a:rPr>
              <a:t>https://www.biochain.com/blog/what-is-ffpe-tissue-and-what-are-its-uses/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2. </a:t>
            </a:r>
            <a:r>
              <a:rPr lang="en-GB" sz="1400" dirty="0" smtClean="0">
                <a:hlinkClick r:id="rId5"/>
              </a:rPr>
              <a:t>https://www.hurondigitalpathology.com/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3. </a:t>
            </a:r>
            <a:r>
              <a:rPr lang="en-GB" sz="1400" dirty="0" smtClean="0">
                <a:hlinkClick r:id="rId6"/>
              </a:rPr>
              <a:t>https://www.hurondigitalpathology.com/tissuescope-iq-2/</a:t>
            </a:r>
            <a:endParaRPr lang="en-GB" sz="1400" dirty="0"/>
          </a:p>
        </p:txBody>
      </p:sp>
      <p:pic>
        <p:nvPicPr>
          <p:cNvPr id="1028" name="Picture 4" descr="https://www.biochain.com/wp/wp-content/uploads/2021/10/ffpe-tissue-sampl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28" y="3282178"/>
            <a:ext cx="2264868" cy="15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hurondigitalpathology.com/wp-content/uploads/2019/03/iq-for-we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720" y="3366678"/>
            <a:ext cx="1928537" cy="13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3631822" y="4024161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866312" y="4014921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88001" y="4014921"/>
            <a:ext cx="906981" cy="2310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95515" y="1727756"/>
            <a:ext cx="2068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Interested data</a:t>
            </a:r>
          </a:p>
          <a:p>
            <a:pPr algn="ctr"/>
            <a:r>
              <a:rPr lang="en-GB" sz="2400" dirty="0" smtClean="0"/>
              <a:t>(images)</a:t>
            </a:r>
            <a:endParaRPr lang="en-GB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0000">
            <a:off x="9952664" y="2797485"/>
            <a:ext cx="809464" cy="1358027"/>
          </a:xfrm>
          <a:prstGeom prst="rect">
            <a:avLst/>
          </a:prstGeom>
          <a:ln w="38100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9860">
            <a:off x="9938254" y="4086130"/>
            <a:ext cx="1090932" cy="113255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3611800" y="36189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GB" dirty="0" smtClean="0"/>
              <a:t>ut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778561" y="363417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send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8548442" y="363417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digitize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2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2" y="2143086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3754" y="2143086"/>
            <a:ext cx="2056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Whole slide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MRXS</a:t>
            </a:r>
            <a:r>
              <a:rPr lang="en-GB" sz="2400" dirty="0" smtClean="0"/>
              <a:t>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90’000</a:t>
            </a:r>
            <a:r>
              <a:rPr lang="en-GB" sz="2400" dirty="0" smtClean="0"/>
              <a:t> </a:t>
            </a:r>
            <a:r>
              <a:rPr lang="en-GB" sz="2400" dirty="0" smtClean="0"/>
              <a:t>- </a:t>
            </a:r>
            <a:br>
              <a:rPr lang="en-GB" sz="2400" dirty="0" smtClean="0"/>
            </a:br>
            <a:r>
              <a:rPr lang="en-GB" sz="2400" b="1" dirty="0" smtClean="0"/>
              <a:t>120’000</a:t>
            </a:r>
            <a:r>
              <a:rPr lang="en-GB" sz="2400" dirty="0" smtClean="0"/>
              <a:t> pixels</a:t>
            </a: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17" y="2143086"/>
            <a:ext cx="3247626" cy="337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611453" y="2143086"/>
            <a:ext cx="2904764" cy="3541714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Tissue micro array (TMA)</a:t>
            </a:r>
          </a:p>
          <a:p>
            <a:r>
              <a:rPr lang="en-GB" b="1" dirty="0" smtClean="0"/>
              <a:t>MRXS</a:t>
            </a:r>
            <a:r>
              <a:rPr lang="en-GB" dirty="0" smtClean="0"/>
              <a:t> type</a:t>
            </a:r>
          </a:p>
          <a:p>
            <a:r>
              <a:rPr lang="en-GB" b="1" dirty="0"/>
              <a:t>90’000</a:t>
            </a:r>
            <a:r>
              <a:rPr lang="en-GB" dirty="0"/>
              <a:t> - </a:t>
            </a:r>
            <a:br>
              <a:rPr lang="en-GB" dirty="0"/>
            </a:br>
            <a:r>
              <a:rPr lang="en-GB" b="1" dirty="0"/>
              <a:t>120’000</a:t>
            </a:r>
            <a:r>
              <a:rPr lang="en-GB" dirty="0"/>
              <a:t> pixels</a:t>
            </a:r>
          </a:p>
          <a:p>
            <a:r>
              <a:rPr lang="en-GB" dirty="0" smtClean="0"/>
              <a:t>Contains many area of interests</a:t>
            </a:r>
            <a:endParaRPr lang="en-GB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Different types of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8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10" y="2048594"/>
            <a:ext cx="2994460" cy="29944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1838288"/>
            <a:ext cx="2388429" cy="3204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 smtClean="0"/>
              <a:t>Tumor</a:t>
            </a:r>
            <a:r>
              <a:rPr lang="en-GB" b="1" dirty="0" smtClean="0"/>
              <a:t> budding hotspot</a:t>
            </a:r>
          </a:p>
          <a:p>
            <a:r>
              <a:rPr lang="en-GB" b="1" dirty="0" smtClean="0"/>
              <a:t>PNG</a:t>
            </a:r>
            <a:r>
              <a:rPr lang="en-GB" dirty="0" smtClean="0"/>
              <a:t> type</a:t>
            </a:r>
          </a:p>
          <a:p>
            <a:r>
              <a:rPr lang="en-GB" dirty="0" smtClean="0"/>
              <a:t>~</a:t>
            </a:r>
            <a:r>
              <a:rPr lang="en-GB" b="1" dirty="0" smtClean="0"/>
              <a:t>340</a:t>
            </a:r>
            <a:r>
              <a:rPr lang="en-GB" dirty="0" smtClean="0"/>
              <a:t> images</a:t>
            </a:r>
          </a:p>
          <a:p>
            <a:r>
              <a:rPr lang="en-GB" b="1" dirty="0" smtClean="0"/>
              <a:t>3600</a:t>
            </a:r>
            <a:r>
              <a:rPr lang="en-GB" dirty="0" smtClean="0"/>
              <a:t> x </a:t>
            </a:r>
            <a:r>
              <a:rPr lang="en-GB" b="1" dirty="0" smtClean="0"/>
              <a:t>3600</a:t>
            </a:r>
            <a:r>
              <a:rPr lang="en-GB" dirty="0" smtClean="0"/>
              <a:t> pixels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 smtClean="0"/>
              <a:t>Hotspot image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407562" y="1919536"/>
            <a:ext cx="339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JSON file associated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07562" y="2625063"/>
            <a:ext cx="2068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 smtClean="0"/>
              <a:t>Center</a:t>
            </a:r>
            <a:r>
              <a:rPr lang="en-GB" sz="2000" dirty="0" smtClean="0"/>
              <a:t> of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Centroid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Circularity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Classification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476507" y="2625063"/>
            <a:ext cx="2549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Solidity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Min/max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Number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Object index (ID)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ROI points</a:t>
            </a:r>
            <a:endParaRPr lang="en-GB" sz="2000" dirty="0"/>
          </a:p>
        </p:txBody>
      </p:sp>
      <p:sp>
        <p:nvSpPr>
          <p:cNvPr id="13" name="Rectangle 12"/>
          <p:cNvSpPr/>
          <p:nvPr/>
        </p:nvSpPr>
        <p:spPr>
          <a:xfrm>
            <a:off x="7407562" y="1919536"/>
            <a:ext cx="4451929" cy="3188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793238" y="3536584"/>
            <a:ext cx="541144" cy="9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images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097088"/>
            <a:ext cx="208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 </a:t>
            </a:r>
            <a:r>
              <a:rPr lang="en-GB" sz="2800" dirty="0" err="1" smtClean="0"/>
              <a:t>softwares</a:t>
            </a:r>
            <a:r>
              <a:rPr lang="en-GB" sz="2800" dirty="0" smtClean="0"/>
              <a:t>: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35039" y="2035532"/>
            <a:ext cx="212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 smtClean="0"/>
              <a:t>QuPath</a:t>
            </a:r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37038" y="2097088"/>
            <a:ext cx="212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ASAP</a:t>
            </a:r>
            <a:endParaRPr lang="en-GB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13365" y="2863273"/>
            <a:ext cx="2567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Suitable for processing (a lot of) hotspot images</a:t>
            </a:r>
            <a:br>
              <a:rPr lang="en-GB" sz="2000" dirty="0" smtClean="0"/>
            </a:br>
            <a:endParaRPr lang="en-GB" sz="2000" dirty="0" smtClean="0"/>
          </a:p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Holds features (area, centroid, circularity, …)</a:t>
            </a:r>
            <a:br>
              <a:rPr lang="en-GB" sz="2000" dirty="0" smtClean="0"/>
            </a:br>
            <a:endParaRPr lang="en-GB" sz="2000" dirty="0" smtClean="0"/>
          </a:p>
          <a:p>
            <a:r>
              <a:rPr lang="en-GB" sz="2000" dirty="0" smtClean="0">
                <a:solidFill>
                  <a:srgbClr val="FF0000"/>
                </a:solidFill>
              </a:rPr>
              <a:t>-</a:t>
            </a:r>
            <a:r>
              <a:rPr lang="en-GB" sz="2000" dirty="0" smtClean="0"/>
              <a:t> Slower to process MRXS image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848040" y="2863273"/>
            <a:ext cx="2702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FF00"/>
                </a:solidFill>
              </a:rPr>
              <a:t>+</a:t>
            </a:r>
            <a:r>
              <a:rPr lang="en-GB" sz="2000" dirty="0" smtClean="0"/>
              <a:t> Suitable for processing MRXS image</a:t>
            </a:r>
          </a:p>
          <a:p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smtClean="0">
                <a:solidFill>
                  <a:srgbClr val="FF0000"/>
                </a:solidFill>
              </a:rPr>
              <a:t>- </a:t>
            </a:r>
            <a:r>
              <a:rPr lang="en-GB" sz="2000" dirty="0" smtClean="0"/>
              <a:t>Contains only the annotations (ROI points)</a:t>
            </a:r>
            <a:endParaRPr lang="en-GB" sz="2000" dirty="0">
              <a:solidFill>
                <a:srgbClr val="FF0000"/>
              </a:solidFill>
            </a:endParaRPr>
          </a:p>
          <a:p>
            <a:endParaRPr lang="en-GB" sz="2000" dirty="0" smtClean="0">
              <a:solidFill>
                <a:srgbClr val="FF0000"/>
              </a:solidFill>
            </a:endParaRPr>
          </a:p>
          <a:p>
            <a:r>
              <a:rPr lang="en-GB" sz="2000" dirty="0" smtClean="0">
                <a:solidFill>
                  <a:srgbClr val="FF0000"/>
                </a:solidFill>
              </a:rPr>
              <a:t>-</a:t>
            </a:r>
            <a:r>
              <a:rPr lang="en-GB" sz="2000" dirty="0" smtClean="0"/>
              <a:t> Cannot process PNG/JPEG image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991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  <a:br>
              <a:rPr lang="en-GB" sz="2800" dirty="0" smtClean="0"/>
            </a:br>
            <a:r>
              <a:rPr lang="en-GB" dirty="0" smtClean="0"/>
              <a:t>(brown spot)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59442" y="4276436"/>
            <a:ext cx="32494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+ Extra information :</a:t>
            </a:r>
            <a:br>
              <a:rPr lang="en-GB" sz="2800" dirty="0" smtClean="0"/>
            </a:br>
            <a:r>
              <a:rPr lang="en-GB" sz="2400" dirty="0" smtClean="0"/>
              <a:t>area, </a:t>
            </a:r>
            <a:r>
              <a:rPr lang="en-GB" sz="2400" dirty="0" err="1" smtClean="0"/>
              <a:t>center</a:t>
            </a:r>
            <a:r>
              <a:rPr lang="en-GB" sz="2400" dirty="0" smtClean="0"/>
              <a:t> of mass, </a:t>
            </a:r>
            <a:r>
              <a:rPr lang="en-GB" sz="2400" dirty="0" smtClean="0"/>
              <a:t>…</a:t>
            </a:r>
            <a:r>
              <a:rPr lang="en-GB" sz="2800" dirty="0" smtClean="0"/>
              <a:t> 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=&gt; Stored in the</a:t>
            </a:r>
            <a:br>
              <a:rPr lang="en-GB" sz="2800" dirty="0" smtClean="0"/>
            </a:br>
            <a:r>
              <a:rPr lang="en-GB" sz="2800" dirty="0" smtClean="0"/>
              <a:t>JSON file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9825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</a:t>
            </a:r>
            <a:r>
              <a:rPr lang="en-GB" sz="2400" b="1" dirty="0" smtClean="0"/>
              <a:t>XML</a:t>
            </a:r>
            <a:r>
              <a:rPr lang="en-GB" sz="2400" dirty="0" smtClean="0"/>
              <a:t> </a:t>
            </a:r>
            <a:r>
              <a:rPr lang="en-GB" sz="2400" dirty="0" smtClean="0"/>
              <a:t>file </a:t>
            </a:r>
            <a:r>
              <a:rPr lang="en-GB" sz="2400" dirty="0" smtClean="0"/>
              <a:t>to drawn annotations on whole </a:t>
            </a:r>
            <a:r>
              <a:rPr lang="en-GB" sz="2400" dirty="0" smtClean="0"/>
              <a:t>slide </a:t>
            </a:r>
            <a:r>
              <a:rPr lang="en-GB" sz="2400" dirty="0" smtClean="0"/>
              <a:t>image or TMA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33" y="2232406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DAtA</a:t>
            </a:r>
            <a:r>
              <a:rPr lang="en-GB" dirty="0" smtClean="0"/>
              <a:t> processing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1754915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(from </a:t>
            </a:r>
            <a:r>
              <a:rPr lang="en-GB" sz="2400" dirty="0" err="1" smtClean="0"/>
              <a:t>QuPath</a:t>
            </a:r>
            <a:r>
              <a:rPr lang="en-GB" sz="24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3766" y="1754914"/>
            <a:ext cx="2920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XML file (</a:t>
            </a:r>
            <a:r>
              <a:rPr lang="en-GB" sz="2400" b="1" dirty="0" smtClean="0"/>
              <a:t>coordinates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68714" y="239224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739"/>
          <a:stretch/>
        </p:blipFill>
        <p:spPr>
          <a:xfrm>
            <a:off x="6863676" y="2392246"/>
            <a:ext cx="4920915" cy="3842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6653</TotalTime>
  <Words>496</Words>
  <Application>Microsoft Office PowerPoint</Application>
  <PresentationFormat>Widescreen</PresentationFormat>
  <Paragraphs>112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</vt:lpstr>
      <vt:lpstr>Data processing and graph visualisation of tumour and t-cell detections</vt:lpstr>
      <vt:lpstr>Content</vt:lpstr>
      <vt:lpstr>Dataset overview</vt:lpstr>
      <vt:lpstr>Different types of image</vt:lpstr>
      <vt:lpstr>Hotspot image</vt:lpstr>
      <vt:lpstr>Open images</vt:lpstr>
      <vt:lpstr>qupath</vt:lpstr>
      <vt:lpstr>Asap</vt:lpstr>
      <vt:lpstr>DAtA processing</vt:lpstr>
      <vt:lpstr>Data processing</vt:lpstr>
      <vt:lpstr>Resolution</vt:lpstr>
      <vt:lpstr>result</vt:lpstr>
      <vt:lpstr>PowerPoint Presentation</vt:lpstr>
      <vt:lpstr>resolution</vt:lpstr>
      <vt:lpstr>PowerPoint Presentation</vt:lpstr>
      <vt:lpstr>excel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76</cp:revision>
  <dcterms:created xsi:type="dcterms:W3CDTF">2022-03-01T08:29:24Z</dcterms:created>
  <dcterms:modified xsi:type="dcterms:W3CDTF">2022-12-29T14:41:43Z</dcterms:modified>
</cp:coreProperties>
</file>